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1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45" y="980728"/>
            <a:ext cx="11733923" cy="150222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576248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文主要讲述了中国古代工匠鲁班发明锯子的故事。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 Ban was a master craftsman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ancient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when he was building a palace, he needed a lot of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was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cut the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thought hard about how he could make the work faster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he picked up some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felt pain in his hand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had tiny, sharp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gave him an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make a tool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thought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many tries, he finally made a tool with teeth—a saw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 and made cutting wood much easier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 Ban, people had a great new tool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28080" y="868264"/>
            <a:ext cx="4968552" cy="47525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87294" y="1957993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slow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127654" y="2469717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grass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5014917"/>
            <a:ext cx="11504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1.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句意：但是砍木头很慢。</a:t>
            </a:r>
            <a:r>
              <a:rPr lang="en-US" altLang="zh-CN" sz="2400">
                <a:cs typeface="Times New Roman" panose="02020603050405020304" pitchFamily="18" charset="0"/>
              </a:rPr>
              <a:t>slow</a:t>
            </a:r>
            <a:r>
              <a:rPr lang="zh-CN" altLang="zh-CN" sz="2400">
                <a:cs typeface="Times New Roman" panose="02020603050405020304" pitchFamily="18" charset="0"/>
              </a:rPr>
              <a:t>缓慢的。故填</a:t>
            </a:r>
            <a:r>
              <a:rPr lang="en-US" altLang="zh-CN" sz="2400">
                <a:cs typeface="Times New Roman" panose="02020603050405020304" pitchFamily="18" charset="0"/>
              </a:rPr>
              <a:t>slow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2123" y="5590981"/>
            <a:ext cx="11504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2.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句意：一天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他捡起一些草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感到手疼。</a:t>
            </a:r>
            <a:r>
              <a:rPr lang="en-US" altLang="zh-CN" sz="2400">
                <a:cs typeface="Times New Roman" panose="02020603050405020304" pitchFamily="18" charset="0"/>
              </a:rPr>
              <a:t>grass</a:t>
            </a:r>
            <a:r>
              <a:rPr lang="zh-CN" altLang="zh-CN" sz="2400">
                <a:cs typeface="Times New Roman" panose="02020603050405020304" pitchFamily="18" charset="0"/>
              </a:rPr>
              <a:t>草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不可数名词。故填</a:t>
            </a:r>
            <a:r>
              <a:rPr lang="en-US" altLang="zh-CN" sz="2400">
                <a:cs typeface="Times New Roman" panose="02020603050405020304" pitchFamily="18" charset="0"/>
              </a:rPr>
              <a:t>grass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3650" y="3606288"/>
            <a:ext cx="739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like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45831" y="4156799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worked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565768" y="4146066"/>
            <a:ext cx="1511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Thanks to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55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l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 Ban was a master craftsman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ancient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when he was building a palace, he needed a lot of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was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cut the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thought hard about how he could make the work faster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he picked up some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felt pain in his hand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had tiny, sharp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gave him an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make a tool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many tries, he finally made a tool with teeth—a saw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 and made cutting wood much easier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 Ban, people had a great new tool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28080" y="868264"/>
            <a:ext cx="4968552" cy="47525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93092" y="1945459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slow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903518" y="2465942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grass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4581128"/>
            <a:ext cx="11504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3.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　句意：我可以做一个像这样的工具！</a:t>
            </a:r>
            <a:r>
              <a:rPr lang="en-US" altLang="zh-CN" sz="2400">
                <a:cs typeface="Times New Roman" panose="02020603050405020304" pitchFamily="18" charset="0"/>
              </a:rPr>
              <a:t>like</a:t>
            </a:r>
            <a:r>
              <a:rPr lang="zh-CN" altLang="zh-CN" sz="2400">
                <a:cs typeface="Times New Roman" panose="02020603050405020304" pitchFamily="18" charset="0"/>
              </a:rPr>
              <a:t>像。故填</a:t>
            </a:r>
            <a:r>
              <a:rPr lang="en-US" altLang="zh-CN" sz="2400">
                <a:cs typeface="Times New Roman" panose="02020603050405020304" pitchFamily="18" charset="0"/>
              </a:rPr>
              <a:t>like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2123" y="5157192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4.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　句意：它很好用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使得砍木头容易多了。</a:t>
            </a:r>
            <a:r>
              <a:rPr lang="en-US" altLang="zh-CN" sz="2400">
                <a:cs typeface="Times New Roman" panose="02020603050405020304" pitchFamily="18" charset="0"/>
              </a:rPr>
              <a:t>work</a:t>
            </a:r>
            <a:r>
              <a:rPr lang="zh-CN" altLang="zh-CN" sz="2400">
                <a:cs typeface="Times New Roman" panose="02020603050405020304" pitchFamily="18" charset="0"/>
              </a:rPr>
              <a:t>工作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句子时态为一般</a:t>
            </a:r>
            <a:r>
              <a:rPr lang="zh-CN" altLang="zh-CN" sz="2400" smtClean="0">
                <a:cs typeface="Times New Roman" panose="02020603050405020304" pitchFamily="18" charset="0"/>
              </a:rPr>
              <a:t>过去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式</a:t>
            </a:r>
            <a:r>
              <a:rPr lang="zh-CN" altLang="zh-CN" sz="2400">
                <a:cs typeface="Times New Roman" panose="02020603050405020304" pitchFamily="18" charset="0"/>
              </a:rPr>
              <a:t>。故填</a:t>
            </a:r>
            <a:r>
              <a:rPr lang="en-US" altLang="zh-CN" sz="2400">
                <a:cs typeface="Times New Roman" panose="02020603050405020304" pitchFamily="18" charset="0"/>
              </a:rPr>
              <a:t>worked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983638" y="3068960"/>
            <a:ext cx="739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like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563588" y="3591190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worked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209066" y="4136639"/>
            <a:ext cx="1511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Thanks to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89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l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 Ban was a master craftsman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ancient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when he was building a palace, he needed a lot of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was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cut the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thought hard about how he could make the work faster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he picked up some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felt pain in his hand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had tiny, sharp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gave him an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make a tool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many tries, he finally made a tool with teeth—a saw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 and made cutting wood much easier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 Ban, people had a great new tool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28080" y="807882"/>
            <a:ext cx="4968552" cy="47525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67214" y="1755564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slow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734465" y="2191941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grass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911630" y="2729172"/>
            <a:ext cx="7393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like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670809" y="3176154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worked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303334" y="3646445"/>
            <a:ext cx="1511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Thanks to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42123" y="4073004"/>
            <a:ext cx="1150458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句意：多亏了鲁班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人们有了一种伟大的新工具！</a:t>
            </a:r>
            <a:r>
              <a:rPr lang="en-US" altLang="zh-CN" sz="24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thanks to</a:t>
            </a:r>
            <a:r>
              <a:rPr lang="zh-CN" altLang="zh-CN" sz="2400">
                <a:cs typeface="Times New Roman" panose="02020603050405020304" pitchFamily="18" charset="0"/>
              </a:rPr>
              <a:t>多亏了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符合语境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　　　　　　　</a:t>
            </a:r>
            <a:endParaRPr lang="en-US" altLang="zh-CN" sz="2400" smtClean="0">
              <a:solidFill>
                <a:srgbClr val="00B0F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12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句</a:t>
            </a:r>
            <a:r>
              <a:rPr lang="zh-CN" altLang="zh-CN" sz="2400">
                <a:cs typeface="Times New Roman" panose="02020603050405020304" pitchFamily="18" charset="0"/>
              </a:rPr>
              <a:t>首首字母大写。故填</a:t>
            </a:r>
            <a:r>
              <a:rPr lang="en-US" altLang="zh-CN" sz="2400">
                <a:cs typeface="Times New Roman" panose="02020603050405020304" pitchFamily="18" charset="0"/>
              </a:rPr>
              <a:t>Thanks to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42123" y="4746617"/>
            <a:ext cx="11504580" cy="100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400"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thanks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幸亏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后面不能接句子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多作状语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很少作表语。同义表达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due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to,owing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to,because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of,as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result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of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cxnSp>
        <p:nvCxnSpPr>
          <p:cNvPr id="20" name="直接箭头连接符 19"/>
          <p:cNvCxnSpPr/>
          <p:nvPr/>
        </p:nvCxnSpPr>
        <p:spPr>
          <a:xfrm>
            <a:off x="8734465" y="4581128"/>
            <a:ext cx="0" cy="28803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5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28800"/>
            <a:ext cx="11521282" cy="230832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601498"/>
            <a:ext cx="2841825" cy="66217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导学生要善于观察生活中的细微之处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从普通事物中汲取灵感。同时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鲁班坚持不懈、勇于尝试的精神也鼓励学生面对困难不轻言放弃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积极寻求解决问题的方法。此外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该故事还强调了创新和创造力的重要性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激励学生敢于打破常规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勇于探索未知领域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315</Words>
  <Application>Microsoft Office PowerPoint</Application>
  <PresentationFormat>自定义</PresentationFormat>
  <Paragraphs>38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2025-09-17T19:29:49Z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